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67" r:id="rId4"/>
    <p:sldId id="269" r:id="rId5"/>
    <p:sldId id="268" r:id="rId6"/>
    <p:sldId id="264" r:id="rId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84" charset="0"/>
        <a:ea typeface="ＭＳ Ｐゴシック" pitchFamily="84" charset="-128"/>
        <a:cs typeface="ＭＳ Ｐゴシック" pitchFamily="8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78" y="11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07E894A-408C-4DA9-A1EE-E03E2BF3F731}" type="datetimeFigureOut">
              <a:rPr lang="en-US" smtClean="0"/>
              <a:t>8/19/2016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01C51C3-522B-4A0A-B294-86D20F106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311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252C4FB-CA47-4D05-8316-AE405455CB90}" type="datetimeFigureOut">
              <a:rPr lang="en-US"/>
              <a:pPr>
                <a:defRPr/>
              </a:pPr>
              <a:t>8/19/2016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D18DB53-703A-4CEE-A7B8-DBCAEE3F32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6704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84" charset="-128"/>
        <a:cs typeface="ＭＳ Ｐゴシック" pitchFamily="84" charset="-128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8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8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8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n-US" sz="1800">
              <a:latin typeface="Franklin Gothic Book" charset="0"/>
            </a:endParaRP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773F0C-FA79-46A8-BA4A-F069BA5542A1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176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n-US" sz="1800">
              <a:latin typeface="Franklin Gothic Book" charset="0"/>
            </a:endParaRP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773F0C-FA79-46A8-BA4A-F069BA5542A1}" type="slidenum">
              <a:rPr lang="en-US">
                <a:ea typeface="ＭＳ Ｐゴシック" pitchFamily="84" charset="-128"/>
                <a:cs typeface="ＭＳ Ｐゴシック" pitchFamily="8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ea typeface="ＭＳ Ｐゴシック" pitchFamily="84" charset="-128"/>
              <a:cs typeface="ＭＳ Ｐゴシック" pitchFamily="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2378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18DB53-703A-4CEE-A7B8-DBCAEE3F327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334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-1588" y="0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62E4C-9DB4-45B9-A4F7-C22B4B9C30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3175" y="5051425"/>
            <a:ext cx="3575050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-1588" y="5051425"/>
            <a:ext cx="9145588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8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200" y="5105400"/>
            <a:ext cx="476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JAN 2016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EC9EA-9FD0-475C-B163-ABA0746840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ight Triangle 4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F7388-DDA4-4CCF-AE28-F96A4F4E03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-3175" y="5051425"/>
            <a:ext cx="3575050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-1588" y="5051425"/>
            <a:ext cx="9145588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JAN 2016</a:t>
            </a:r>
            <a:endParaRPr lang="en-US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99971-77F6-476F-9719-52CB2301A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365125"/>
            <a:ext cx="7521575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560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100138"/>
            <a:ext cx="7521575" cy="357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2"/>
          </p:nvPr>
        </p:nvSpPr>
        <p:spPr>
          <a:xfrm rot="19140000">
            <a:off x="201613" y="5870575"/>
            <a:ext cx="2176462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013</a:t>
            </a:r>
            <a:endParaRPr lang="en-US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517900" y="6284913"/>
            <a:ext cx="4724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cap="all" spc="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01050" y="6170613"/>
            <a:ext cx="503238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5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03E1B9F-5ACC-473C-A034-AB570D8CBB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fontAlgn="base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charset="0"/>
          <a:ea typeface="ＭＳ Ｐゴシック" pitchFamily="84" charset="-128"/>
          <a:cs typeface="ＭＳ Ｐゴシック" pitchFamily="84" charset="-128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charset="0"/>
          <a:ea typeface="ＭＳ Ｐゴシック" pitchFamily="84" charset="-128"/>
          <a:cs typeface="ＭＳ Ｐゴシック" pitchFamily="84" charset="-128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charset="0"/>
          <a:ea typeface="ＭＳ Ｐゴシック" pitchFamily="84" charset="-128"/>
          <a:cs typeface="ＭＳ Ｐゴシック" pitchFamily="84" charset="-128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charset="0"/>
          <a:ea typeface="ＭＳ Ｐゴシック" pitchFamily="84" charset="-128"/>
          <a:cs typeface="ＭＳ Ｐゴシック" pitchFamily="8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charset="0"/>
          <a:ea typeface="ＭＳ Ｐゴシック" pitchFamily="84" charset="-128"/>
          <a:cs typeface="ＭＳ Ｐゴシック" pitchFamily="8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charset="0"/>
          <a:ea typeface="ＭＳ Ｐゴシック" pitchFamily="84" charset="-128"/>
          <a:cs typeface="ＭＳ Ｐゴシック" pitchFamily="8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charset="0"/>
          <a:ea typeface="ＭＳ Ｐゴシック" pitchFamily="84" charset="-128"/>
          <a:cs typeface="ＭＳ Ｐゴシック" pitchFamily="8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charset="0"/>
          <a:ea typeface="ＭＳ Ｐゴシック" pitchFamily="84" charset="-128"/>
          <a:cs typeface="ＭＳ Ｐゴシック" pitchFamily="84" charset="-128"/>
        </a:defRPr>
      </a:lvl9pPr>
    </p:titleStyle>
    <p:bodyStyle>
      <a:lvl1pPr marL="342900" indent="-342900" algn="l" rtl="0" fontAlgn="base">
        <a:spcBef>
          <a:spcPts val="800"/>
        </a:spcBef>
        <a:spcAft>
          <a:spcPct val="0"/>
        </a:spcAft>
        <a:buFont typeface="Arial" pitchFamily="84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Wingdings" pitchFamily="84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Wingdings" pitchFamily="84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Wingdings" pitchFamily="84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Wingdings" pitchFamily="84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meslib.arc.nasa.gov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563" y="1730375"/>
            <a:ext cx="5648325" cy="12049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>
                <a:ea typeface="+mj-ea"/>
                <a:cs typeface="+mj-cs"/>
              </a:rPr>
              <a:t> </a:t>
            </a:r>
            <a:r>
              <a:rPr lang="en-US" sz="7200" dirty="0" smtClean="0">
                <a:ea typeface="+mj-ea"/>
                <a:cs typeface="+mj-cs"/>
              </a:rPr>
              <a:t>WELCOME!</a:t>
            </a:r>
            <a:endParaRPr lang="en-US" sz="7200" dirty="0">
              <a:ea typeface="+mj-ea"/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850" y="2470150"/>
            <a:ext cx="6510338" cy="330200"/>
          </a:xfrm>
        </p:spPr>
        <p:txBody>
          <a:bodyPr rtlCol="0"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t>NASA Ames research center library</a:t>
            </a:r>
            <a:endParaRPr/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1143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33F566-E71F-47E5-BBD7-F7C0199C162A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7" name="Date Placeholder 5"/>
          <p:cNvSpPr>
            <a:spLocks noGrp="1"/>
          </p:cNvSpPr>
          <p:nvPr>
            <p:ph type="dt" sz="quarter" idx="10"/>
          </p:nvPr>
        </p:nvSpPr>
        <p:spPr bwMode="auto">
          <a:xfrm rot="19140000">
            <a:off x="242344" y="5783022"/>
            <a:ext cx="2176462" cy="201613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Franklin Gothic Book" charset="0"/>
                <a:ea typeface="ＭＳ Ｐゴシック" pitchFamily="84" charset="-128"/>
                <a:cs typeface="ＭＳ Ｐゴシック" pitchFamily="84" charset="-128"/>
              </a:rPr>
              <a:t>AUG 2016</a:t>
            </a:r>
            <a:endParaRPr lang="en-US" dirty="0">
              <a:latin typeface="Franklin Gothic Book" charset="0"/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1233487" y="1357808"/>
            <a:ext cx="3444875" cy="3713162"/>
          </a:xfrm>
        </p:spPr>
        <p:txBody>
          <a:bodyPr rtlCol="0">
            <a:normAutofit fontScale="92500" lnSpcReduction="10000"/>
          </a:bodyPr>
          <a:lstStyle/>
          <a:p>
            <a:pPr marL="9525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2"/>
                </a:solidFill>
                <a:ea typeface="+mn-ea"/>
                <a:cs typeface="+mn-cs"/>
              </a:rPr>
              <a:t>Main Technical Library</a:t>
            </a:r>
            <a:r>
              <a:rPr lang="en-US" sz="2400" dirty="0" smtClean="0">
                <a:ea typeface="+mn-ea"/>
                <a:cs typeface="+mn-cs"/>
              </a:rPr>
              <a:t/>
            </a:r>
            <a:br>
              <a:rPr lang="en-US" sz="2400" dirty="0" smtClean="0">
                <a:ea typeface="+mn-ea"/>
                <a:cs typeface="+mn-cs"/>
              </a:rPr>
            </a:br>
            <a:r>
              <a:rPr lang="en-US" sz="2000" dirty="0" smtClean="0">
                <a:ea typeface="+mn-ea"/>
                <a:cs typeface="+mn-cs"/>
              </a:rPr>
              <a:t>Bldg. N-202</a:t>
            </a:r>
          </a:p>
          <a:p>
            <a:pPr marL="342900" lvl="1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>
                <a:ea typeface="+mn-ea"/>
              </a:rPr>
              <a:t>Aerospace</a:t>
            </a:r>
          </a:p>
          <a:p>
            <a:pPr marL="342900" lvl="1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>
                <a:ea typeface="+mn-ea"/>
              </a:rPr>
              <a:t>Chemistry</a:t>
            </a:r>
          </a:p>
          <a:p>
            <a:pPr marL="342900" lvl="1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>
                <a:ea typeface="+mn-ea"/>
              </a:rPr>
              <a:t>Computer Science</a:t>
            </a:r>
          </a:p>
          <a:p>
            <a:pPr marL="342900" lvl="1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ea typeface="+mn-ea"/>
              </a:rPr>
              <a:t>Electronics</a:t>
            </a:r>
          </a:p>
          <a:p>
            <a:pPr marL="342900" lvl="1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ea typeface="+mn-ea"/>
              </a:rPr>
              <a:t>Engineering</a:t>
            </a:r>
          </a:p>
          <a:p>
            <a:pPr marL="342900" lvl="1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ea typeface="+mn-ea"/>
              </a:rPr>
              <a:t>Mathematics</a:t>
            </a:r>
          </a:p>
          <a:p>
            <a:pPr marL="342900" lvl="1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>
                <a:ea typeface="+mn-ea"/>
              </a:rPr>
              <a:t>Nanotechnology</a:t>
            </a:r>
          </a:p>
          <a:p>
            <a:pPr marL="342900" lvl="1" indent="-3429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>
                <a:ea typeface="+mn-ea"/>
              </a:rPr>
              <a:t>Physics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842669" y="1336923"/>
            <a:ext cx="3810000" cy="3713162"/>
          </a:xfrm>
        </p:spPr>
        <p:txBody>
          <a:bodyPr rtlCol="0">
            <a:normAutofit fontScale="92500" lnSpcReduction="10000"/>
          </a:bodyPr>
          <a:lstStyle/>
          <a:p>
            <a:pPr marL="9525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>
                <a:solidFill>
                  <a:schemeClr val="accent3"/>
                </a:solidFill>
                <a:ea typeface="+mn-ea"/>
                <a:cs typeface="+mn-cs"/>
              </a:rPr>
              <a:t>Life Sciences Library</a:t>
            </a:r>
            <a:r>
              <a:rPr lang="en-US" sz="2400" dirty="0">
                <a:ea typeface="+mn-ea"/>
                <a:cs typeface="+mn-cs"/>
              </a:rPr>
              <a:t/>
            </a:r>
            <a:br>
              <a:rPr lang="en-US" sz="2400" dirty="0">
                <a:ea typeface="+mn-ea"/>
                <a:cs typeface="+mn-cs"/>
              </a:rPr>
            </a:br>
            <a:r>
              <a:rPr lang="en-US" sz="2000" dirty="0">
                <a:ea typeface="+mn-ea"/>
                <a:cs typeface="+mn-cs"/>
              </a:rPr>
              <a:t>Bldg. </a:t>
            </a:r>
            <a:r>
              <a:rPr lang="en-US" sz="2000" dirty="0" smtClean="0">
                <a:ea typeface="+mn-ea"/>
                <a:cs typeface="+mn-cs"/>
              </a:rPr>
              <a:t>N-239</a:t>
            </a:r>
          </a:p>
          <a:p>
            <a:pPr lvl="1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err="1" smtClean="0"/>
              <a:t>Astro</a:t>
            </a:r>
            <a:r>
              <a:rPr lang="en-US" dirty="0" smtClean="0"/>
              <a:t>/Exobiology</a:t>
            </a:r>
            <a:endParaRPr lang="en-US" dirty="0"/>
          </a:p>
          <a:p>
            <a:pPr lvl="1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>
                <a:ea typeface="+mn-ea"/>
              </a:rPr>
              <a:t>Biochemistry</a:t>
            </a:r>
          </a:p>
          <a:p>
            <a:pPr lvl="1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>
                <a:ea typeface="+mn-ea"/>
              </a:rPr>
              <a:t>Biophysics</a:t>
            </a:r>
            <a:endParaRPr lang="en-US" dirty="0">
              <a:ea typeface="+mn-ea"/>
            </a:endParaRPr>
          </a:p>
          <a:p>
            <a:pPr lvl="1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>
                <a:ea typeface="+mn-ea"/>
              </a:rPr>
              <a:t>Biotechnology</a:t>
            </a:r>
          </a:p>
          <a:p>
            <a:pPr lvl="1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>
                <a:ea typeface="+mn-ea"/>
              </a:rPr>
              <a:t>Human </a:t>
            </a:r>
            <a:r>
              <a:rPr lang="en-US" dirty="0">
                <a:ea typeface="+mn-ea"/>
              </a:rPr>
              <a:t>Factors</a:t>
            </a:r>
          </a:p>
          <a:p>
            <a:pPr lvl="1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>
                <a:ea typeface="+mn-ea"/>
              </a:rPr>
              <a:t>Life in Space</a:t>
            </a:r>
          </a:p>
          <a:p>
            <a:pPr lvl="1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err="1" smtClean="0">
                <a:ea typeface="+mn-ea"/>
              </a:rPr>
              <a:t>Nano</a:t>
            </a:r>
            <a:r>
              <a:rPr lang="en-US" dirty="0" smtClean="0">
                <a:ea typeface="+mn-ea"/>
              </a:rPr>
              <a:t> Biotechnology</a:t>
            </a:r>
          </a:p>
          <a:p>
            <a:pPr lvl="1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dirty="0" smtClean="0">
                <a:ea typeface="+mn-ea"/>
              </a:rPr>
              <a:t>Space Medicine</a:t>
            </a:r>
            <a:br>
              <a:rPr lang="en-US" dirty="0" smtClean="0">
                <a:ea typeface="+mn-ea"/>
              </a:rPr>
            </a:br>
            <a:endParaRPr lang="en-US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734CBE-9462-4EEE-9530-7A106B03AB29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22325" y="365125"/>
            <a:ext cx="7712075" cy="5492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Library services</a:t>
            </a:r>
            <a:br>
              <a:rPr lang="en-US" dirty="0" smtClean="0">
                <a:ea typeface="+mj-ea"/>
                <a:cs typeface="+mj-cs"/>
              </a:rPr>
            </a:br>
            <a:r>
              <a:rPr lang="en-US" dirty="0" err="1" smtClean="0">
                <a:ea typeface="+mj-ea"/>
                <a:cs typeface="+mj-cs"/>
              </a:rPr>
              <a:t>ames</a:t>
            </a:r>
            <a:r>
              <a:rPr lang="en-US" dirty="0" smtClean="0">
                <a:ea typeface="+mj-ea"/>
                <a:cs typeface="+mj-cs"/>
              </a:rPr>
              <a:t> research center</a:t>
            </a:r>
            <a:endParaRPr lang="en-US" dirty="0">
              <a:ea typeface="+mj-ea"/>
              <a:cs typeface="+mj-cs"/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3604"/>
            <a:ext cx="1143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ate Placeholder 5"/>
          <p:cNvSpPr>
            <a:spLocks noGrp="1"/>
          </p:cNvSpPr>
          <p:nvPr>
            <p:ph type="dt" sz="quarter" idx="10"/>
          </p:nvPr>
        </p:nvSpPr>
        <p:spPr bwMode="auto">
          <a:xfrm rot="19140000">
            <a:off x="242344" y="5783022"/>
            <a:ext cx="2176462" cy="201613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Franklin Gothic Book" charset="0"/>
                <a:ea typeface="ＭＳ Ｐゴシック" pitchFamily="84" charset="-128"/>
                <a:cs typeface="ＭＳ Ｐゴシック" pitchFamily="84" charset="-128"/>
              </a:rPr>
              <a:t>AUG 2016</a:t>
            </a:r>
            <a:endParaRPr lang="en-US" dirty="0">
              <a:latin typeface="Franklin Gothic Book" charset="0"/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cap="none" dirty="0">
                <a:latin typeface="Franklin Gothic Medium" charset="0"/>
                <a:ea typeface="ＭＳ Ｐゴシック" pitchFamily="84" charset="-128"/>
                <a:cs typeface="ＭＳ Ｐゴシック" pitchFamily="84" charset="-128"/>
              </a:rPr>
              <a:t>NASA Ames Research Library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5003" y="2436691"/>
            <a:ext cx="6597410" cy="32918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sz="1600" b="1" cap="none" dirty="0" smtClean="0">
                <a:latin typeface="Franklin Gothic Book" charset="0"/>
                <a:ea typeface="ＭＳ Ｐゴシック" pitchFamily="84" charset="-128"/>
                <a:cs typeface="ＭＳ Ｐゴシック" pitchFamily="84" charset="-128"/>
                <a:hlinkClick r:id="rId3"/>
              </a:rPr>
              <a:t>http://ameslib.arc.nasa.gov</a:t>
            </a:r>
            <a:endParaRPr sz="1600" b="1" cap="none" dirty="0">
              <a:latin typeface="Franklin Gothic Book" charset="0"/>
              <a:ea typeface="ＭＳ Ｐゴシック" pitchFamily="84" charset="-128"/>
              <a:cs typeface="ＭＳ Ｐゴシック" pitchFamily="84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245000-7125-421C-AE67-A5C6F8209F01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18441" name="Rectangle 1033"/>
          <p:cNvSpPr>
            <a:spLocks noChangeArrowheads="1"/>
          </p:cNvSpPr>
          <p:nvPr/>
        </p:nvSpPr>
        <p:spPr bwMode="auto">
          <a:xfrm>
            <a:off x="6257925" y="2601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5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35" y="4413398"/>
            <a:ext cx="1143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386174" y="4377429"/>
            <a:ext cx="30148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b="1" dirty="0" smtClean="0">
                <a:solidFill>
                  <a:schemeClr val="accent3"/>
                </a:solidFill>
              </a:rPr>
              <a:t>About </a:t>
            </a:r>
            <a:r>
              <a:rPr lang="en-US" b="1" dirty="0">
                <a:solidFill>
                  <a:schemeClr val="accent3"/>
                </a:solidFill>
              </a:rPr>
              <a:t>Us </a:t>
            </a:r>
            <a:r>
              <a:rPr lang="en-US" dirty="0"/>
              <a:t>– Learn more about the resources available </a:t>
            </a:r>
            <a:r>
              <a:rPr lang="en-US" dirty="0" smtClean="0"/>
              <a:t>at the </a:t>
            </a:r>
            <a:r>
              <a:rPr lang="en-US" dirty="0"/>
              <a:t>NASA Ames Research Libraries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48019">
            <a:off x="1019269" y="1266081"/>
            <a:ext cx="3269756" cy="170243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28001" y="1700736"/>
            <a:ext cx="34328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175"/>
            <a:r>
              <a:rPr lang="en-US" b="1" dirty="0">
                <a:solidFill>
                  <a:schemeClr val="bg1"/>
                </a:solidFill>
              </a:rPr>
              <a:t>Ask Us </a:t>
            </a:r>
            <a:r>
              <a:rPr lang="en-US" dirty="0"/>
              <a:t>– Get Help</a:t>
            </a:r>
            <a:br>
              <a:rPr lang="en-US" dirty="0"/>
            </a:br>
            <a:r>
              <a:rPr lang="en-US" dirty="0"/>
              <a:t>Links to Ask-a-Librarian form.</a:t>
            </a:r>
          </a:p>
          <a:p>
            <a:pPr indent="-3175"/>
            <a:r>
              <a:rPr lang="en-US" dirty="0"/>
              <a:t>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393814" y="3138243"/>
            <a:ext cx="43203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Get Materials </a:t>
            </a:r>
            <a:r>
              <a:rPr lang="en-US" dirty="0"/>
              <a:t>– Links to the NASA Agency-wide Library Request System for interlibrary loan. </a:t>
            </a:r>
          </a:p>
        </p:txBody>
      </p:sp>
      <p:sp>
        <p:nvSpPr>
          <p:cNvPr id="17" name="Date Placeholder 5"/>
          <p:cNvSpPr>
            <a:spLocks noGrp="1"/>
          </p:cNvSpPr>
          <p:nvPr>
            <p:ph type="dt" sz="quarter" idx="10"/>
          </p:nvPr>
        </p:nvSpPr>
        <p:spPr bwMode="auto">
          <a:xfrm rot="19140000">
            <a:off x="242344" y="5783022"/>
            <a:ext cx="2176462" cy="201613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Franklin Gothic Book" charset="0"/>
                <a:ea typeface="ＭＳ Ｐゴシック" pitchFamily="84" charset="-128"/>
                <a:cs typeface="ＭＳ Ｐゴシック" pitchFamily="84" charset="-128"/>
              </a:rPr>
              <a:t>AUG 2016</a:t>
            </a:r>
            <a:endParaRPr lang="en-US" dirty="0">
              <a:latin typeface="Franklin Gothic Book" charset="0"/>
              <a:ea typeface="ＭＳ Ｐゴシック" pitchFamily="84" charset="-128"/>
              <a:cs typeface="ＭＳ Ｐゴシック" pitchFamily="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460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cap="none" dirty="0">
                <a:latin typeface="Franklin Gothic Medium" charset="0"/>
                <a:ea typeface="ＭＳ Ｐゴシック" pitchFamily="84" charset="-128"/>
                <a:cs typeface="ＭＳ Ｐゴシック" pitchFamily="84" charset="-128"/>
              </a:rPr>
              <a:t>NASA Ames Research Library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5003" y="2436691"/>
            <a:ext cx="6597410" cy="32918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600" b="1" cap="none" dirty="0">
                <a:latin typeface="Franklin Gothic Book" charset="0"/>
                <a:ea typeface="ＭＳ Ｐゴシック" pitchFamily="84" charset="-128"/>
                <a:cs typeface="ＭＳ Ｐゴシック" pitchFamily="84" charset="-128"/>
              </a:rPr>
              <a:t>https://inside.nasa.gov/ameslib</a:t>
            </a:r>
            <a:endParaRPr sz="1600" b="1" cap="none" dirty="0">
              <a:latin typeface="Franklin Gothic Book" charset="0"/>
              <a:ea typeface="ＭＳ Ｐゴシック" pitchFamily="84" charset="-128"/>
              <a:cs typeface="ＭＳ Ｐゴシック" pitchFamily="84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245000-7125-421C-AE67-A5C6F8209F01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18441" name="Rectangle 1033"/>
          <p:cNvSpPr>
            <a:spLocks noChangeArrowheads="1"/>
          </p:cNvSpPr>
          <p:nvPr/>
        </p:nvSpPr>
        <p:spPr bwMode="auto">
          <a:xfrm>
            <a:off x="6257925" y="2601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707904" y="3548730"/>
            <a:ext cx="5436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2575" indent="-28575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400" b="1" dirty="0" smtClean="0">
                <a:solidFill>
                  <a:schemeClr val="bg1"/>
                </a:solidFill>
              </a:rPr>
              <a:t>Ames Library News and Events</a:t>
            </a:r>
          </a:p>
          <a:p>
            <a:pPr marL="282575" indent="-285750">
              <a:buClr>
                <a:schemeClr val="accent3"/>
              </a:buClr>
              <a:buFont typeface="Wingdings" panose="05000000000000000000" pitchFamily="2" charset="2"/>
              <a:buChar char="§"/>
            </a:pPr>
            <a:endParaRPr lang="en-US" sz="2400" b="1" dirty="0" smtClean="0">
              <a:solidFill>
                <a:schemeClr val="bg1"/>
              </a:solidFill>
            </a:endParaRPr>
          </a:p>
          <a:p>
            <a:pPr marL="282575" indent="-285750"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en-US" sz="2400" b="1" dirty="0" smtClean="0">
                <a:solidFill>
                  <a:schemeClr val="bg1"/>
                </a:solidFill>
              </a:rPr>
              <a:t>NASA Ames Early Career Network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10456">
            <a:off x="526982" y="1311477"/>
            <a:ext cx="4405179" cy="1447942"/>
          </a:xfrm>
          <a:prstGeom prst="rect">
            <a:avLst/>
          </a:prstGeom>
        </p:spPr>
      </p:pic>
      <p:sp>
        <p:nvSpPr>
          <p:cNvPr id="13" name="Date Placeholder 5"/>
          <p:cNvSpPr>
            <a:spLocks noGrp="1"/>
          </p:cNvSpPr>
          <p:nvPr>
            <p:ph type="dt" sz="quarter" idx="10"/>
          </p:nvPr>
        </p:nvSpPr>
        <p:spPr bwMode="auto">
          <a:xfrm rot="19140000">
            <a:off x="242344" y="5783022"/>
            <a:ext cx="2176462" cy="201613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Franklin Gothic Book" charset="0"/>
                <a:ea typeface="ＭＳ Ｐゴシック" pitchFamily="84" charset="-128"/>
                <a:cs typeface="ＭＳ Ｐゴシック" pitchFamily="84" charset="-128"/>
              </a:rPr>
              <a:t>AUG 2016</a:t>
            </a:r>
            <a:endParaRPr lang="en-US" dirty="0">
              <a:latin typeface="Franklin Gothic Book" charset="0"/>
              <a:ea typeface="ＭＳ Ｐゴシック" pitchFamily="84" charset="-128"/>
              <a:cs typeface="ＭＳ Ｐゴシック" pitchFamily="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863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786589" y="1648765"/>
            <a:ext cx="5897498" cy="1204306"/>
          </a:xfrm>
        </p:spPr>
        <p:txBody>
          <a:bodyPr/>
          <a:lstStyle/>
          <a:p>
            <a:r>
              <a:rPr lang="en-US" dirty="0" smtClean="0"/>
              <a:t>Google scholar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TIPS &amp; TRICKS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362E4C-9DB4-45B9-A4F7-C22B4B9C30D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207843" y="222001"/>
            <a:ext cx="3871964" cy="2297321"/>
            <a:chOff x="4553531" y="1031259"/>
            <a:chExt cx="3810000" cy="250507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3531" y="1031259"/>
              <a:ext cx="3810000" cy="2505075"/>
            </a:xfrm>
            <a:prstGeom prst="rect">
              <a:avLst/>
            </a:prstGeom>
            <a:ln>
              <a:solidFill>
                <a:schemeClr val="accent1">
                  <a:shade val="95000"/>
                  <a:satMod val="105000"/>
                </a:schemeClr>
              </a:solidFill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01809" y="1031259"/>
              <a:ext cx="581025" cy="238125"/>
            </a:xfrm>
            <a:prstGeom prst="rect">
              <a:avLst/>
            </a:prstGeom>
            <a:ln>
              <a:solidFill>
                <a:schemeClr val="accent1">
                  <a:shade val="95000"/>
                  <a:satMod val="105000"/>
                </a:schemeClr>
              </a:solidFill>
            </a:ln>
          </p:spPr>
        </p:pic>
      </p:grpSp>
      <p:sp>
        <p:nvSpPr>
          <p:cNvPr id="9" name="Rectangle 8"/>
          <p:cNvSpPr/>
          <p:nvPr/>
        </p:nvSpPr>
        <p:spPr>
          <a:xfrm>
            <a:off x="4947043" y="2564585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Settings 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Preferences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Library links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NASA Ames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Advanced Search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Set Date Range 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Sort results by Date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Cited by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Cite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87" y="4283840"/>
            <a:ext cx="2914650" cy="12573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348173" y="3924241"/>
            <a:ext cx="17256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 i="1" dirty="0" err="1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InfoPro</a:t>
            </a:r>
            <a:r>
              <a:rPr lang="en-US" sz="2000" i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Tip:</a:t>
            </a:r>
            <a:endParaRPr lang="en-US" sz="2000" i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/>
          <a:srcRect l="30616" t="22509" r="-18308" b="-22509"/>
          <a:stretch/>
        </p:blipFill>
        <p:spPr>
          <a:xfrm>
            <a:off x="4758774" y="3220747"/>
            <a:ext cx="5460574" cy="975742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 rot="19761654">
            <a:off x="6929455" y="3390254"/>
            <a:ext cx="469041" cy="23278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19761654">
            <a:off x="7684216" y="504350"/>
            <a:ext cx="469041" cy="232786"/>
          </a:xfrm>
          <a:prstGeom prst="rightArrow">
            <a:avLst/>
          </a:prstGeom>
          <a:solidFill>
            <a:srgbClr val="FF0000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7406" y="331189"/>
            <a:ext cx="1143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Date Placeholder 5"/>
          <p:cNvSpPr>
            <a:spLocks noGrp="1"/>
          </p:cNvSpPr>
          <p:nvPr>
            <p:ph type="dt" sz="quarter" idx="10"/>
          </p:nvPr>
        </p:nvSpPr>
        <p:spPr bwMode="auto">
          <a:xfrm rot="19140000">
            <a:off x="242344" y="5783022"/>
            <a:ext cx="2176462" cy="201613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Franklin Gothic Book" charset="0"/>
                <a:ea typeface="ＭＳ Ｐゴシック" pitchFamily="84" charset="-128"/>
                <a:cs typeface="ＭＳ Ｐゴシック" pitchFamily="84" charset="-128"/>
              </a:rPr>
              <a:t>AUG 2016</a:t>
            </a:r>
            <a:endParaRPr lang="en-US" dirty="0">
              <a:latin typeface="Franklin Gothic Book" charset="0"/>
              <a:ea typeface="ＭＳ Ｐゴシック" pitchFamily="84" charset="-128"/>
              <a:cs typeface="ＭＳ Ｐゴシック" pitchFamily="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220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617384" y="1445898"/>
            <a:ext cx="6697941" cy="12049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7200" dirty="0" smtClean="0"/>
              <a:t>Contact us</a:t>
            </a:r>
            <a:endParaRPr lang="en-US" sz="7200" dirty="0">
              <a:ea typeface="+mj-ea"/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850" y="2470150"/>
            <a:ext cx="6510338" cy="330200"/>
          </a:xfrm>
        </p:spPr>
        <p:txBody>
          <a:bodyPr rtlCol="0"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dirty="0"/>
              <a:t>NASA Ames research center library</a:t>
            </a:r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574" y="4355256"/>
            <a:ext cx="1143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33F566-E71F-47E5-BBD7-F7C0199C162A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14341" name="Date Placeholder 5"/>
          <p:cNvSpPr>
            <a:spLocks noGrp="1"/>
          </p:cNvSpPr>
          <p:nvPr>
            <p:ph type="dt" sz="quarter" idx="10"/>
          </p:nvPr>
        </p:nvSpPr>
        <p:spPr bwMode="auto">
          <a:xfrm rot="19140000">
            <a:off x="242344" y="5783022"/>
            <a:ext cx="2176462" cy="201613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Franklin Gothic Book" charset="0"/>
                <a:ea typeface="ＭＳ Ｐゴシック" pitchFamily="84" charset="-128"/>
                <a:cs typeface="ＭＳ Ｐゴシック" pitchFamily="84" charset="-128"/>
              </a:rPr>
              <a:t>AUG 2016</a:t>
            </a:r>
            <a:endParaRPr lang="en-US" dirty="0">
              <a:latin typeface="Franklin Gothic Book" charset="0"/>
              <a:ea typeface="ＭＳ Ｐゴシック" pitchFamily="84" charset="-128"/>
              <a:cs typeface="ＭＳ Ｐゴシック" pitchFamily="84" charset="-12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35696" y="4797152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4588" lvl="1"/>
            <a:r>
              <a:rPr lang="en-US" sz="2800" dirty="0">
                <a:latin typeface="Franklin Gothic Book" charset="0"/>
              </a:rPr>
              <a:t>E-mail:  </a:t>
            </a:r>
            <a:r>
              <a:rPr lang="en-US" sz="2800" dirty="0">
                <a:solidFill>
                  <a:schemeClr val="bg1"/>
                </a:solidFill>
                <a:latin typeface="Franklin Gothic Book" charset="0"/>
              </a:rPr>
              <a:t>arc-dl-library@mail.nasa.gov</a:t>
            </a:r>
          </a:p>
        </p:txBody>
      </p:sp>
    </p:spTree>
    <p:extLst>
      <p:ext uri="{BB962C8B-B14F-4D97-AF65-F5344CB8AC3E}">
        <p14:creationId xmlns:p14="http://schemas.microsoft.com/office/powerpoint/2010/main" val="187542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"/>
        <a:ea typeface="ＭＳ Ｐゴシック"/>
        <a:cs typeface="ＭＳ Ｐゴシック"/>
      </a:majorFont>
      <a:minorFont>
        <a:latin typeface=""/>
        <a:ea typeface="ＭＳ Ｐゴシック"/>
        <a:cs typeface="ＭＳ Ｐゴシック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892</TotalTime>
  <Words>134</Words>
  <Application>Microsoft Office PowerPoint</Application>
  <PresentationFormat>On-screen Show (4:3)</PresentationFormat>
  <Paragraphs>69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ＭＳ Ｐゴシック</vt:lpstr>
      <vt:lpstr>Arial</vt:lpstr>
      <vt:lpstr>Calibri</vt:lpstr>
      <vt:lpstr>Franklin Gothic Book</vt:lpstr>
      <vt:lpstr>Franklin Gothic Medium</vt:lpstr>
      <vt:lpstr>Times New Roman</vt:lpstr>
      <vt:lpstr>Tunga</vt:lpstr>
      <vt:lpstr>Wingdings</vt:lpstr>
      <vt:lpstr>Angles</vt:lpstr>
      <vt:lpstr> WELCOME!</vt:lpstr>
      <vt:lpstr>Library services ames research center</vt:lpstr>
      <vt:lpstr>NASA Ames Research Library</vt:lpstr>
      <vt:lpstr>NASA Ames Research Library</vt:lpstr>
      <vt:lpstr>Google scholar</vt:lpstr>
      <vt:lpstr>Contact us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WELCOME!</dc:title>
  <dc:creator>Sewell, Lisa  (ARC-JSG)[DELTHA-CRITIQUE]</dc:creator>
  <cp:lastModifiedBy>Sewell, Lisa (ARC-JSG)[DELTHA-CRITIQUE]</cp:lastModifiedBy>
  <cp:revision>42</cp:revision>
  <cp:lastPrinted>2016-06-03T16:15:15Z</cp:lastPrinted>
  <dcterms:created xsi:type="dcterms:W3CDTF">2013-05-31T19:41:36Z</dcterms:created>
  <dcterms:modified xsi:type="dcterms:W3CDTF">2016-08-19T16:38:34Z</dcterms:modified>
</cp:coreProperties>
</file>